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5B3FB1-92B8-4F44-8578-CBE5E0CACF93}">
  <a:tblStyle styleId="{025B3FB1-92B8-4F44-8578-CBE5E0CACF9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874"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610688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671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0e571efb52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0e571efb5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9139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0e571efb52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0e571efb52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0340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0e571efb52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0e571efb52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06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73a04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5520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0e571efb5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0e571efb5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6974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0fa506b1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0fa506b1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4401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0e571efb52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0e571efb5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3542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0f498eab1d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0f498eab1d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168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112f469b12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112f469b12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471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112f469b12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112f469b12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4096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0f498eab1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0f498eab1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989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460950" y="1558950"/>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Hull Public Schools</a:t>
            </a:r>
            <a:endParaRPr/>
          </a:p>
          <a:p>
            <a:pPr marL="0" lvl="0" indent="0" algn="l" rtl="0">
              <a:spcBef>
                <a:spcPts val="0"/>
              </a:spcBef>
              <a:spcAft>
                <a:spcPts val="0"/>
              </a:spcAft>
              <a:buNone/>
            </a:pPr>
            <a:r>
              <a:rPr lang="en"/>
              <a:t>FY24 Budget Presentation</a:t>
            </a:r>
            <a:endParaRPr/>
          </a:p>
        </p:txBody>
      </p:sp>
      <p:sp>
        <p:nvSpPr>
          <p:cNvPr id="68" name="Google Shape;68;p13"/>
          <p:cNvSpPr txBox="1">
            <a:spLocks noGrp="1"/>
          </p:cNvSpPr>
          <p:nvPr>
            <p:ph type="subTitle" idx="4294967295"/>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6"/>
                </a:solidFill>
              </a:rPr>
              <a:t>February 27, 2023</a:t>
            </a:r>
            <a:endParaRPr sz="2400">
              <a:solidFill>
                <a:schemeClr val="accent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Budget Comparison</a:t>
            </a:r>
            <a:endParaRPr/>
          </a:p>
        </p:txBody>
      </p:sp>
      <p:sp>
        <p:nvSpPr>
          <p:cNvPr id="131" name="Google Shape;131;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a:solidFill>
                <a:srgbClr val="073763"/>
              </a:solidFill>
            </a:endParaRPr>
          </a:p>
          <a:p>
            <a:pPr marL="0" lvl="0" indent="0" algn="l" rtl="0">
              <a:spcBef>
                <a:spcPts val="1600"/>
              </a:spcBef>
              <a:spcAft>
                <a:spcPts val="1600"/>
              </a:spcAft>
              <a:buNone/>
            </a:pPr>
            <a:endParaRPr>
              <a:solidFill>
                <a:srgbClr val="073763"/>
              </a:solidFill>
            </a:endParaRPr>
          </a:p>
        </p:txBody>
      </p:sp>
      <p:pic>
        <p:nvPicPr>
          <p:cNvPr id="132" name="Google Shape;132;p22"/>
          <p:cNvPicPr preferRelativeResize="0"/>
          <p:nvPr/>
        </p:nvPicPr>
        <p:blipFill>
          <a:blip r:embed="rId3">
            <a:alphaModFix/>
          </a:blip>
          <a:stretch>
            <a:fillRect/>
          </a:stretch>
        </p:blipFill>
        <p:spPr>
          <a:xfrm>
            <a:off x="7522413" y="362113"/>
            <a:ext cx="1171575" cy="923925"/>
          </a:xfrm>
          <a:prstGeom prst="rect">
            <a:avLst/>
          </a:prstGeom>
          <a:noFill/>
          <a:ln>
            <a:noFill/>
          </a:ln>
        </p:spPr>
      </p:pic>
      <p:graphicFrame>
        <p:nvGraphicFramePr>
          <p:cNvPr id="133" name="Google Shape;133;p22"/>
          <p:cNvGraphicFramePr/>
          <p:nvPr/>
        </p:nvGraphicFramePr>
        <p:xfrm>
          <a:off x="466375" y="2064825"/>
          <a:ext cx="8233125" cy="2661905"/>
        </p:xfrm>
        <a:graphic>
          <a:graphicData uri="http://schemas.openxmlformats.org/drawingml/2006/table">
            <a:tbl>
              <a:tblPr>
                <a:noFill/>
                <a:tableStyleId>{025B3FB1-92B8-4F44-8578-CBE5E0CACF93}</a:tableStyleId>
              </a:tblPr>
              <a:tblGrid>
                <a:gridCol w="1860000"/>
                <a:gridCol w="1274625"/>
                <a:gridCol w="1274625"/>
                <a:gridCol w="1274625"/>
                <a:gridCol w="1274625"/>
                <a:gridCol w="1274625"/>
              </a:tblGrid>
              <a:tr h="619825">
                <a:tc>
                  <a:txBody>
                    <a:bodyPr/>
                    <a:lstStyle/>
                    <a:p>
                      <a:pPr marL="0" lvl="0" indent="0" algn="l" rtl="0">
                        <a:spcBef>
                          <a:spcPts val="0"/>
                        </a:spcBef>
                        <a:spcAft>
                          <a:spcPts val="0"/>
                        </a:spcAft>
                        <a:buNone/>
                      </a:pPr>
                      <a:endParaRPr>
                        <a:solidFill>
                          <a:schemeClr val="lt1"/>
                        </a:solidFill>
                      </a:endParaRPr>
                    </a:p>
                  </a:txBody>
                  <a:tcPr marL="91425" marR="91425" marT="91425" marB="91425">
                    <a:solidFill>
                      <a:srgbClr val="073763"/>
                    </a:solidFill>
                  </a:tcPr>
                </a:tc>
                <a:tc>
                  <a:txBody>
                    <a:bodyPr/>
                    <a:lstStyle/>
                    <a:p>
                      <a:pPr marL="0" lvl="0" indent="0" algn="ctr" rtl="0">
                        <a:spcBef>
                          <a:spcPts val="0"/>
                        </a:spcBef>
                        <a:spcAft>
                          <a:spcPts val="0"/>
                        </a:spcAft>
                        <a:buNone/>
                      </a:pPr>
                      <a:r>
                        <a:rPr lang="en">
                          <a:solidFill>
                            <a:schemeClr val="lt1"/>
                          </a:solidFill>
                        </a:rPr>
                        <a:t>FY20 </a:t>
                      </a:r>
                      <a:endParaRPr>
                        <a:solidFill>
                          <a:schemeClr val="lt1"/>
                        </a:solidFill>
                      </a:endParaRPr>
                    </a:p>
                    <a:p>
                      <a:pPr marL="0" lvl="0" indent="0" algn="ctr" rtl="0">
                        <a:spcBef>
                          <a:spcPts val="0"/>
                        </a:spcBef>
                        <a:spcAft>
                          <a:spcPts val="0"/>
                        </a:spcAft>
                        <a:buNone/>
                      </a:pPr>
                      <a:r>
                        <a:rPr lang="en">
                          <a:solidFill>
                            <a:schemeClr val="lt1"/>
                          </a:solidFill>
                        </a:rPr>
                        <a:t>Actuals *</a:t>
                      </a:r>
                      <a:endParaRPr sz="1100">
                        <a:solidFill>
                          <a:schemeClr val="lt1"/>
                        </a:solidFill>
                      </a:endParaRPr>
                    </a:p>
                  </a:txBody>
                  <a:tcPr marL="91425" marR="91425" marT="91425" marB="91425" anchor="ctr">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a:solidFill>
                            <a:schemeClr val="lt1"/>
                          </a:solidFill>
                        </a:rPr>
                        <a:t>FY21 </a:t>
                      </a:r>
                      <a:endParaRPr>
                        <a:solidFill>
                          <a:schemeClr val="lt1"/>
                        </a:solidFill>
                      </a:endParaRPr>
                    </a:p>
                    <a:p>
                      <a:pPr marL="0" lvl="0" indent="0" algn="ctr" rtl="0">
                        <a:spcBef>
                          <a:spcPts val="0"/>
                        </a:spcBef>
                        <a:spcAft>
                          <a:spcPts val="0"/>
                        </a:spcAft>
                        <a:buNone/>
                      </a:pPr>
                      <a:r>
                        <a:rPr lang="en">
                          <a:solidFill>
                            <a:schemeClr val="lt1"/>
                          </a:solidFill>
                        </a:rPr>
                        <a:t>Actuals</a:t>
                      </a:r>
                      <a:endParaRPr>
                        <a:solidFill>
                          <a:schemeClr val="lt1"/>
                        </a:solidFill>
                      </a:endParaRPr>
                    </a:p>
                  </a:txBody>
                  <a:tcPr marL="91425" marR="91425" marT="91425" marB="91425" anchor="ctr">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a:solidFill>
                            <a:schemeClr val="lt1"/>
                          </a:solidFill>
                        </a:rPr>
                        <a:t>FY22 </a:t>
                      </a:r>
                      <a:endParaRPr>
                        <a:solidFill>
                          <a:schemeClr val="lt1"/>
                        </a:solidFill>
                      </a:endParaRPr>
                    </a:p>
                    <a:p>
                      <a:pPr marL="0" lvl="0" indent="0" algn="ctr" rtl="0">
                        <a:spcBef>
                          <a:spcPts val="0"/>
                        </a:spcBef>
                        <a:spcAft>
                          <a:spcPts val="0"/>
                        </a:spcAft>
                        <a:buNone/>
                      </a:pPr>
                      <a:r>
                        <a:rPr lang="en">
                          <a:solidFill>
                            <a:schemeClr val="lt1"/>
                          </a:solidFill>
                        </a:rPr>
                        <a:t>Actuals</a:t>
                      </a:r>
                      <a:endParaRPr sz="1100">
                        <a:solidFill>
                          <a:schemeClr val="lt1"/>
                        </a:solidFill>
                      </a:endParaRPr>
                    </a:p>
                  </a:txBody>
                  <a:tcPr marL="91425" marR="91425" marT="91425" marB="91425" anchor="ctr">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a:solidFill>
                            <a:schemeClr val="lt1"/>
                          </a:solidFill>
                        </a:rPr>
                        <a:t>FY23 Appropriation</a:t>
                      </a:r>
                      <a:endParaRPr>
                        <a:solidFill>
                          <a:schemeClr val="lt1"/>
                        </a:solidFill>
                      </a:endParaRPr>
                    </a:p>
                  </a:txBody>
                  <a:tcPr marL="91425" marR="91425" marT="91425" marB="91425" anchor="ctr">
                    <a:solidFill>
                      <a:srgbClr val="073763"/>
                    </a:solidFill>
                  </a:tcPr>
                </a:tc>
                <a:tc>
                  <a:txBody>
                    <a:bodyPr/>
                    <a:lstStyle/>
                    <a:p>
                      <a:pPr marL="0" lvl="0" indent="0" algn="ctr" rtl="0">
                        <a:spcBef>
                          <a:spcPts val="0"/>
                        </a:spcBef>
                        <a:spcAft>
                          <a:spcPts val="0"/>
                        </a:spcAft>
                        <a:buNone/>
                      </a:pPr>
                      <a:r>
                        <a:rPr lang="en">
                          <a:solidFill>
                            <a:schemeClr val="lt1"/>
                          </a:solidFill>
                        </a:rPr>
                        <a:t>FY24 Proposed</a:t>
                      </a:r>
                      <a:endParaRPr>
                        <a:solidFill>
                          <a:schemeClr val="lt1"/>
                        </a:solidFill>
                      </a:endParaRPr>
                    </a:p>
                  </a:txBody>
                  <a:tcPr marL="91425" marR="91425" marT="91425" marB="91425" anchor="ctr">
                    <a:solidFill>
                      <a:srgbClr val="073763"/>
                    </a:solidFill>
                  </a:tcPr>
                </a:tc>
              </a:tr>
              <a:tr h="822925">
                <a:tc>
                  <a:txBody>
                    <a:bodyPr/>
                    <a:lstStyle/>
                    <a:p>
                      <a:pPr marL="0" lvl="0" indent="0" algn="l" rtl="0">
                        <a:spcBef>
                          <a:spcPts val="0"/>
                        </a:spcBef>
                        <a:spcAft>
                          <a:spcPts val="0"/>
                        </a:spcAft>
                        <a:buNone/>
                      </a:pPr>
                      <a:r>
                        <a:rPr lang="en">
                          <a:solidFill>
                            <a:schemeClr val="lt1"/>
                          </a:solidFill>
                        </a:rPr>
                        <a:t>Total Town Appropriated Expenditures</a:t>
                      </a:r>
                      <a:endParaRPr>
                        <a:solidFill>
                          <a:schemeClr val="lt1"/>
                        </a:solidFill>
                      </a:endParaRPr>
                    </a:p>
                  </a:txBody>
                  <a:tcPr marL="91425" marR="91425" marT="91425" marB="91425">
                    <a:lnR w="9525" cap="flat" cmpd="sng">
                      <a:solidFill>
                        <a:srgbClr val="9E9E9E"/>
                      </a:solidFill>
                      <a:prstDash val="solid"/>
                      <a:round/>
                      <a:headEnd type="none" w="sm" len="sm"/>
                      <a:tailEnd type="none" w="sm" len="sm"/>
                    </a:lnR>
                    <a:solidFill>
                      <a:srgbClr val="073763"/>
                    </a:solidFill>
                  </a:tcPr>
                </a:tc>
                <a:tc>
                  <a:txBody>
                    <a:bodyPr/>
                    <a:lstStyle/>
                    <a:p>
                      <a:pPr marL="0" lvl="0" indent="0" algn="ctr" rtl="0">
                        <a:spcBef>
                          <a:spcPts val="0"/>
                        </a:spcBef>
                        <a:spcAft>
                          <a:spcPts val="0"/>
                        </a:spcAft>
                        <a:buNone/>
                      </a:pPr>
                      <a:r>
                        <a:rPr lang="en"/>
                        <a:t>$15,678,874</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$16,017,295</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$16,339,610</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$16,829,840</a:t>
                      </a:r>
                      <a:endParaRPr/>
                    </a:p>
                  </a:txBody>
                  <a:tcPr marL="91425" marR="91425" marT="91425" marB="91425" anchor="ctr">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a:t>$17,334,735</a:t>
                      </a:r>
                      <a:endParaRPr/>
                    </a:p>
                  </a:txBody>
                  <a:tcPr marL="91425" marR="91425" marT="91425" marB="91425" anchor="ctr"/>
                </a:tc>
              </a:tr>
              <a:tr h="609575">
                <a:tc>
                  <a:txBody>
                    <a:bodyPr/>
                    <a:lstStyle/>
                    <a:p>
                      <a:pPr marL="0" lvl="0" indent="0" algn="l" rtl="0">
                        <a:spcBef>
                          <a:spcPts val="0"/>
                        </a:spcBef>
                        <a:spcAft>
                          <a:spcPts val="0"/>
                        </a:spcAft>
                        <a:buNone/>
                      </a:pPr>
                      <a:r>
                        <a:rPr lang="en">
                          <a:solidFill>
                            <a:schemeClr val="lt1"/>
                          </a:solidFill>
                        </a:rPr>
                        <a:t>Increase Over Previous Year</a:t>
                      </a:r>
                      <a:endParaRPr>
                        <a:solidFill>
                          <a:schemeClr val="lt1"/>
                        </a:solidFill>
                      </a:endParaRPr>
                    </a:p>
                  </a:txBody>
                  <a:tcPr marL="91425" marR="91425" marT="91425" marB="91425">
                    <a:lnR w="9525" cap="flat" cmpd="sng">
                      <a:solidFill>
                        <a:srgbClr val="9E9E9E"/>
                      </a:solidFill>
                      <a:prstDash val="solid"/>
                      <a:round/>
                      <a:headEnd type="none" w="sm" len="sm"/>
                      <a:tailEnd type="none" w="sm" len="sm"/>
                    </a:lnR>
                    <a:solidFill>
                      <a:srgbClr val="073763"/>
                    </a:solidFill>
                  </a:tcPr>
                </a:tc>
                <a:tc>
                  <a:txBody>
                    <a:bodyPr/>
                    <a:lstStyle/>
                    <a:p>
                      <a:pPr marL="0" lvl="0" indent="0" algn="ctr" rtl="0">
                        <a:spcBef>
                          <a:spcPts val="0"/>
                        </a:spcBef>
                        <a:spcAft>
                          <a:spcPts val="0"/>
                        </a:spcAft>
                        <a:buNone/>
                      </a:pPr>
                      <a:r>
                        <a:rPr lang="en"/>
                        <a:t>247,555</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338,421</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322,315</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490,230</a:t>
                      </a:r>
                      <a:endParaRPr/>
                    </a:p>
                  </a:txBody>
                  <a:tcPr marL="91425" marR="91425" marT="91425" marB="91425" anchor="ctr">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a:t>504,895</a:t>
                      </a:r>
                      <a:endParaRPr/>
                    </a:p>
                  </a:txBody>
                  <a:tcPr marL="91425" marR="91425" marT="91425" marB="91425" anchor="ctr"/>
                </a:tc>
              </a:tr>
              <a:tr h="609575">
                <a:tc>
                  <a:txBody>
                    <a:bodyPr/>
                    <a:lstStyle/>
                    <a:p>
                      <a:pPr marL="0" lvl="0" indent="0" algn="l" rtl="0">
                        <a:spcBef>
                          <a:spcPts val="0"/>
                        </a:spcBef>
                        <a:spcAft>
                          <a:spcPts val="0"/>
                        </a:spcAft>
                        <a:buNone/>
                      </a:pPr>
                      <a:r>
                        <a:rPr lang="en">
                          <a:solidFill>
                            <a:schemeClr val="lt1"/>
                          </a:solidFill>
                        </a:rPr>
                        <a:t>% Change From Previous Year</a:t>
                      </a:r>
                      <a:endParaRPr>
                        <a:solidFill>
                          <a:schemeClr val="lt1"/>
                        </a:solidFill>
                      </a:endParaRPr>
                    </a:p>
                  </a:txBody>
                  <a:tcPr marL="91425" marR="91425" marT="91425" marB="91425">
                    <a:lnR w="9525" cap="flat" cmpd="sng">
                      <a:solidFill>
                        <a:srgbClr val="9E9E9E"/>
                      </a:solidFill>
                      <a:prstDash val="solid"/>
                      <a:round/>
                      <a:headEnd type="none" w="sm" len="sm"/>
                      <a:tailEnd type="none" w="sm" len="sm"/>
                    </a:lnR>
                    <a:solidFill>
                      <a:srgbClr val="073763"/>
                    </a:solidFill>
                  </a:tcPr>
                </a:tc>
                <a:tc>
                  <a:txBody>
                    <a:bodyPr/>
                    <a:lstStyle/>
                    <a:p>
                      <a:pPr marL="0" lvl="0" indent="0" algn="ctr" rtl="0">
                        <a:spcBef>
                          <a:spcPts val="0"/>
                        </a:spcBef>
                        <a:spcAft>
                          <a:spcPts val="0"/>
                        </a:spcAft>
                        <a:buNone/>
                      </a:pPr>
                      <a:r>
                        <a:rPr lang="en"/>
                        <a:t>1.21%</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2.16%</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2.01%</a:t>
                      </a:r>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a:t>3.00%</a:t>
                      </a:r>
                      <a:endParaRPr/>
                    </a:p>
                  </a:txBody>
                  <a:tcPr marL="91425" marR="91425" marT="91425" marB="91425" anchor="ctr">
                    <a:lnL w="9525" cap="flat" cmpd="sng">
                      <a:solidFill>
                        <a:srgbClr val="9E9E9E"/>
                      </a:solidFill>
                      <a:prstDash val="solid"/>
                      <a:round/>
                      <a:headEnd type="none" w="sm" len="sm"/>
                      <a:tailEnd type="none" w="sm" len="sm"/>
                    </a:lnL>
                  </a:tcPr>
                </a:tc>
                <a:tc>
                  <a:txBody>
                    <a:bodyPr/>
                    <a:lstStyle/>
                    <a:p>
                      <a:pPr marL="0" lvl="0" indent="0" algn="ctr" rtl="0">
                        <a:spcBef>
                          <a:spcPts val="0"/>
                        </a:spcBef>
                        <a:spcAft>
                          <a:spcPts val="0"/>
                        </a:spcAft>
                        <a:buNone/>
                      </a:pPr>
                      <a:r>
                        <a:rPr lang="en"/>
                        <a:t>3.00%</a:t>
                      </a:r>
                      <a:endParaRPr/>
                    </a:p>
                  </a:txBody>
                  <a:tcPr marL="91425" marR="91425" marT="91425" marB="91425"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471900" y="5101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FY24 Budget By Major Category</a:t>
            </a:r>
            <a:endParaRPr/>
          </a:p>
        </p:txBody>
      </p:sp>
      <p:sp>
        <p:nvSpPr>
          <p:cNvPr id="139" name="Google Shape;139;p23"/>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a:solidFill>
                <a:srgbClr val="073763"/>
              </a:solidFill>
            </a:endParaRPr>
          </a:p>
          <a:p>
            <a:pPr marL="0" lvl="0" indent="0" algn="l" rtl="0">
              <a:spcBef>
                <a:spcPts val="1600"/>
              </a:spcBef>
              <a:spcAft>
                <a:spcPts val="1600"/>
              </a:spcAft>
              <a:buNone/>
            </a:pPr>
            <a:endParaRPr>
              <a:solidFill>
                <a:srgbClr val="073763"/>
              </a:solidFill>
            </a:endParaRPr>
          </a:p>
        </p:txBody>
      </p:sp>
      <p:pic>
        <p:nvPicPr>
          <p:cNvPr id="140" name="Google Shape;140;p23"/>
          <p:cNvPicPr preferRelativeResize="0"/>
          <p:nvPr/>
        </p:nvPicPr>
        <p:blipFill>
          <a:blip r:embed="rId3">
            <a:alphaModFix/>
          </a:blip>
          <a:stretch>
            <a:fillRect/>
          </a:stretch>
        </p:blipFill>
        <p:spPr>
          <a:xfrm>
            <a:off x="7522413" y="362113"/>
            <a:ext cx="1171575" cy="923925"/>
          </a:xfrm>
          <a:prstGeom prst="rect">
            <a:avLst/>
          </a:prstGeom>
          <a:noFill/>
          <a:ln>
            <a:noFill/>
          </a:ln>
        </p:spPr>
      </p:pic>
      <p:sp>
        <p:nvSpPr>
          <p:cNvPr id="141" name="Google Shape;141;p23"/>
          <p:cNvSpPr txBox="1">
            <a:spLocks noGrp="1"/>
          </p:cNvSpPr>
          <p:nvPr>
            <p:ph type="body" idx="2"/>
          </p:nvPr>
        </p:nvSpPr>
        <p:spPr>
          <a:xfrm>
            <a:off x="4694250" y="1919075"/>
            <a:ext cx="3999900" cy="302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graphicFrame>
        <p:nvGraphicFramePr>
          <p:cNvPr id="142" name="Google Shape;142;p23"/>
          <p:cNvGraphicFramePr/>
          <p:nvPr/>
        </p:nvGraphicFramePr>
        <p:xfrm>
          <a:off x="319500" y="1831575"/>
          <a:ext cx="3777900" cy="3108720"/>
        </p:xfrm>
        <a:graphic>
          <a:graphicData uri="http://schemas.openxmlformats.org/drawingml/2006/table">
            <a:tbl>
              <a:tblPr>
                <a:noFill/>
                <a:tableStyleId>{025B3FB1-92B8-4F44-8578-CBE5E0CACF93}</a:tableStyleId>
              </a:tblPr>
              <a:tblGrid>
                <a:gridCol w="2127950"/>
                <a:gridCol w="946800"/>
                <a:gridCol w="703150"/>
              </a:tblGrid>
              <a:tr h="300200">
                <a:tc>
                  <a:txBody>
                    <a:bodyPr/>
                    <a:lstStyle/>
                    <a:p>
                      <a:pPr marL="0" lvl="0" indent="0" algn="l" rtl="0">
                        <a:spcBef>
                          <a:spcPts val="0"/>
                        </a:spcBef>
                        <a:spcAft>
                          <a:spcPts val="0"/>
                        </a:spcAft>
                        <a:buNone/>
                      </a:pPr>
                      <a:r>
                        <a:rPr lang="en" sz="1200">
                          <a:solidFill>
                            <a:schemeClr val="lt1"/>
                          </a:solidFill>
                        </a:rPr>
                        <a:t>Total Salaries</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13,285,736</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76.64%</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548600">
                <a:tc>
                  <a:txBody>
                    <a:bodyPr/>
                    <a:lstStyle/>
                    <a:p>
                      <a:pPr marL="0" lvl="0" indent="0" algn="l" rtl="0">
                        <a:spcBef>
                          <a:spcPts val="0"/>
                        </a:spcBef>
                        <a:spcAft>
                          <a:spcPts val="0"/>
                        </a:spcAft>
                        <a:buNone/>
                      </a:pPr>
                      <a:r>
                        <a:rPr lang="en" sz="1200">
                          <a:solidFill>
                            <a:schemeClr val="lt1"/>
                          </a:solidFill>
                        </a:rPr>
                        <a:t>Special Education (non Salary)</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1,238,226</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7.14%</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65725">
                <a:tc>
                  <a:txBody>
                    <a:bodyPr/>
                    <a:lstStyle/>
                    <a:p>
                      <a:pPr marL="0" lvl="0" indent="0" algn="l" rtl="0">
                        <a:spcBef>
                          <a:spcPts val="0"/>
                        </a:spcBef>
                        <a:spcAft>
                          <a:spcPts val="0"/>
                        </a:spcAft>
                        <a:buNone/>
                      </a:pPr>
                      <a:r>
                        <a:rPr lang="en" sz="1200">
                          <a:solidFill>
                            <a:schemeClr val="lt1"/>
                          </a:solidFill>
                        </a:rPr>
                        <a:t>Utilities</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781,651</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4.51%</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65725">
                <a:tc>
                  <a:txBody>
                    <a:bodyPr/>
                    <a:lstStyle/>
                    <a:p>
                      <a:pPr marL="0" lvl="0" indent="0" algn="l" rtl="0">
                        <a:spcBef>
                          <a:spcPts val="0"/>
                        </a:spcBef>
                        <a:spcAft>
                          <a:spcPts val="0"/>
                        </a:spcAft>
                        <a:buNone/>
                      </a:pPr>
                      <a:r>
                        <a:rPr lang="en" sz="1200">
                          <a:solidFill>
                            <a:schemeClr val="lt1"/>
                          </a:solidFill>
                        </a:rPr>
                        <a:t>Maintenance (non Salary)</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488,371</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2.82%</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65725">
                <a:tc>
                  <a:txBody>
                    <a:bodyPr/>
                    <a:lstStyle/>
                    <a:p>
                      <a:pPr marL="0" lvl="0" indent="0" algn="l" rtl="0">
                        <a:spcBef>
                          <a:spcPts val="0"/>
                        </a:spcBef>
                        <a:spcAft>
                          <a:spcPts val="0"/>
                        </a:spcAft>
                        <a:buNone/>
                      </a:pPr>
                      <a:r>
                        <a:rPr lang="en" sz="1200">
                          <a:solidFill>
                            <a:schemeClr val="lt1"/>
                          </a:solidFill>
                        </a:rPr>
                        <a:t>Transportation</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785,557</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4.53%</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65725">
                <a:tc>
                  <a:txBody>
                    <a:bodyPr/>
                    <a:lstStyle/>
                    <a:p>
                      <a:pPr marL="0" lvl="0" indent="0" algn="l" rtl="0">
                        <a:spcBef>
                          <a:spcPts val="0"/>
                        </a:spcBef>
                        <a:spcAft>
                          <a:spcPts val="0"/>
                        </a:spcAft>
                        <a:buNone/>
                      </a:pPr>
                      <a:r>
                        <a:rPr lang="en" sz="1200">
                          <a:solidFill>
                            <a:schemeClr val="lt1"/>
                          </a:solidFill>
                        </a:rPr>
                        <a:t>Technology</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238,009</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1.37%</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65725">
                <a:tc>
                  <a:txBody>
                    <a:bodyPr/>
                    <a:lstStyle/>
                    <a:p>
                      <a:pPr marL="0" lvl="0" indent="0" algn="l" rtl="0">
                        <a:spcBef>
                          <a:spcPts val="0"/>
                        </a:spcBef>
                        <a:spcAft>
                          <a:spcPts val="0"/>
                        </a:spcAft>
                        <a:buNone/>
                      </a:pPr>
                      <a:r>
                        <a:rPr lang="en" sz="1200">
                          <a:solidFill>
                            <a:schemeClr val="lt1"/>
                          </a:solidFill>
                        </a:rPr>
                        <a:t>All Other (Non Salary)</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517,185</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2.99%</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65725">
                <a:tc>
                  <a:txBody>
                    <a:bodyPr/>
                    <a:lstStyle/>
                    <a:p>
                      <a:pPr marL="0" lvl="0" indent="0" algn="l" rtl="0">
                        <a:spcBef>
                          <a:spcPts val="0"/>
                        </a:spcBef>
                        <a:spcAft>
                          <a:spcPts val="0"/>
                        </a:spcAft>
                        <a:buNone/>
                      </a:pPr>
                      <a:r>
                        <a:rPr lang="en" sz="1200">
                          <a:solidFill>
                            <a:schemeClr val="lt1"/>
                          </a:solidFill>
                        </a:rPr>
                        <a:t>FY24 Proposed Budget</a:t>
                      </a:r>
                      <a:endParaRPr sz="120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073763"/>
                    </a:solidFill>
                  </a:tcPr>
                </a:tc>
                <a:tc>
                  <a:txBody>
                    <a:bodyPr/>
                    <a:lstStyle/>
                    <a:p>
                      <a:pPr marL="0" lvl="0" indent="0" algn="ctr" rtl="0">
                        <a:spcBef>
                          <a:spcPts val="0"/>
                        </a:spcBef>
                        <a:spcAft>
                          <a:spcPts val="0"/>
                        </a:spcAft>
                        <a:buNone/>
                      </a:pPr>
                      <a:r>
                        <a:rPr lang="en" sz="1200"/>
                        <a:t>17,334,735</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 sz="1200"/>
                        <a:t>100%</a:t>
                      </a:r>
                      <a:endParaRPr sz="12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pic>
        <p:nvPicPr>
          <p:cNvPr id="143" name="Google Shape;143;p23"/>
          <p:cNvPicPr preferRelativeResize="0"/>
          <p:nvPr/>
        </p:nvPicPr>
        <p:blipFill>
          <a:blip r:embed="rId4">
            <a:alphaModFix/>
          </a:blip>
          <a:stretch>
            <a:fillRect/>
          </a:stretch>
        </p:blipFill>
        <p:spPr>
          <a:xfrm>
            <a:off x="4356600" y="1831575"/>
            <a:ext cx="4533700" cy="3108726"/>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Upcoming Budget Discussions</a:t>
            </a:r>
            <a:endParaRPr/>
          </a:p>
        </p:txBody>
      </p:sp>
      <p:sp>
        <p:nvSpPr>
          <p:cNvPr id="149" name="Google Shape;149;p24"/>
          <p:cNvSpPr txBox="1">
            <a:spLocks noGrp="1"/>
          </p:cNvSpPr>
          <p:nvPr>
            <p:ph type="body" idx="1"/>
          </p:nvPr>
        </p:nvSpPr>
        <p:spPr>
          <a:xfrm>
            <a:off x="325450" y="1919075"/>
            <a:ext cx="8482800" cy="27102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r>
              <a:rPr lang="en" b="1" u="sng">
                <a:solidFill>
                  <a:srgbClr val="073763"/>
                </a:solidFill>
              </a:rPr>
              <a:t>School Committee Meetings</a:t>
            </a:r>
            <a:r>
              <a:rPr lang="en">
                <a:solidFill>
                  <a:srgbClr val="073763"/>
                </a:solidFill>
              </a:rPr>
              <a:t/>
            </a:r>
            <a:br>
              <a:rPr lang="en">
                <a:solidFill>
                  <a:srgbClr val="073763"/>
                </a:solidFill>
              </a:rPr>
            </a:br>
            <a:r>
              <a:rPr lang="en">
                <a:solidFill>
                  <a:srgbClr val="073763"/>
                </a:solidFill>
              </a:rPr>
              <a:t>Monday, March 13, 2023      - Regular Meeting</a:t>
            </a:r>
            <a:endParaRPr>
              <a:solidFill>
                <a:srgbClr val="073763"/>
              </a:solidFill>
            </a:endParaRPr>
          </a:p>
          <a:p>
            <a:pPr marL="0" lvl="0" indent="0" algn="l" rtl="0">
              <a:lnSpc>
                <a:spcPct val="100000"/>
              </a:lnSpc>
              <a:spcBef>
                <a:spcPts val="1200"/>
              </a:spcBef>
              <a:spcAft>
                <a:spcPts val="0"/>
              </a:spcAft>
              <a:buNone/>
            </a:pPr>
            <a:r>
              <a:rPr lang="en">
                <a:solidFill>
                  <a:srgbClr val="073763"/>
                </a:solidFill>
              </a:rPr>
              <a:t>Monday, March 27, 2023      - Joint meeting at Town Hall with Advisory Board 7pm</a:t>
            </a:r>
            <a:endParaRPr>
              <a:solidFill>
                <a:srgbClr val="073763"/>
              </a:solidFill>
            </a:endParaRPr>
          </a:p>
          <a:p>
            <a:pPr marL="0" lvl="0" indent="0" algn="l" rtl="0">
              <a:lnSpc>
                <a:spcPct val="100000"/>
              </a:lnSpc>
              <a:spcBef>
                <a:spcPts val="1200"/>
              </a:spcBef>
              <a:spcAft>
                <a:spcPts val="0"/>
              </a:spcAft>
              <a:buNone/>
            </a:pPr>
            <a:r>
              <a:rPr lang="en">
                <a:solidFill>
                  <a:srgbClr val="073763"/>
                </a:solidFill>
              </a:rPr>
              <a:t>Monday, April 10, 2023         - Public Hearing on FY24 budget</a:t>
            </a:r>
            <a:endParaRPr>
              <a:solidFill>
                <a:srgbClr val="073763"/>
              </a:solidFill>
            </a:endParaRPr>
          </a:p>
          <a:p>
            <a:pPr marL="0" lvl="0" indent="0" algn="l" rtl="0">
              <a:lnSpc>
                <a:spcPct val="100000"/>
              </a:lnSpc>
              <a:spcBef>
                <a:spcPts val="1200"/>
              </a:spcBef>
              <a:spcAft>
                <a:spcPts val="0"/>
              </a:spcAft>
              <a:buNone/>
            </a:pPr>
            <a:r>
              <a:rPr lang="en">
                <a:solidFill>
                  <a:srgbClr val="073763"/>
                </a:solidFill>
              </a:rPr>
              <a:t>Monday, April 24, 2023         - Regular Meeting</a:t>
            </a:r>
            <a:endParaRPr>
              <a:solidFill>
                <a:srgbClr val="073763"/>
              </a:solidFill>
            </a:endParaRPr>
          </a:p>
          <a:p>
            <a:pPr marL="0" lvl="0" indent="0" algn="l" rtl="0">
              <a:lnSpc>
                <a:spcPct val="100000"/>
              </a:lnSpc>
              <a:spcBef>
                <a:spcPts val="1200"/>
              </a:spcBef>
              <a:spcAft>
                <a:spcPts val="600"/>
              </a:spcAft>
              <a:buNone/>
            </a:pPr>
            <a:r>
              <a:rPr lang="en">
                <a:solidFill>
                  <a:srgbClr val="073763"/>
                </a:solidFill>
              </a:rPr>
              <a:t>Monday, May 1, 2023            - Town Meeting at Hull High School</a:t>
            </a:r>
            <a:endParaRPr>
              <a:solidFill>
                <a:srgbClr val="073763"/>
              </a:solidFill>
            </a:endParaRPr>
          </a:p>
        </p:txBody>
      </p:sp>
      <p:pic>
        <p:nvPicPr>
          <p:cNvPr id="150" name="Google Shape;150;p24"/>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District Priorities</a:t>
            </a:r>
            <a:endParaRPr/>
          </a:p>
        </p:txBody>
      </p:sp>
      <p:sp>
        <p:nvSpPr>
          <p:cNvPr id="74" name="Google Shape;74;p14"/>
          <p:cNvSpPr txBox="1">
            <a:spLocks noGrp="1"/>
          </p:cNvSpPr>
          <p:nvPr>
            <p:ph type="body" idx="1"/>
          </p:nvPr>
        </p:nvSpPr>
        <p:spPr>
          <a:xfrm>
            <a:off x="471900" y="1768750"/>
            <a:ext cx="8222100" cy="28605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73763"/>
              </a:buClr>
              <a:buSzPts val="1600"/>
              <a:buChar char="●"/>
            </a:pPr>
            <a:r>
              <a:rPr lang="en" sz="1600">
                <a:solidFill>
                  <a:srgbClr val="073763"/>
                </a:solidFill>
              </a:rPr>
              <a:t>Celebrate the accomplishments of our students, educators, staff, and district</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Implement Phase 1 of the District Reconfiguration Plan</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Develop blueprint for implementation of Phase 2 of District Reconfiguration Plan</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Ensure all schools are diverse, inclusive, accepting, welcoming, and a safe place for everyone </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Refine and streamline the District’s multi-tiered systems of support for academic and social emotional development</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Expand student opportunities with a robust array of co-curricular activities</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Uplift student voices by providing opportunities and fostering relationships </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Continue to seek new pathways to improve communication with all stakeholders</a:t>
            </a:r>
            <a:endParaRPr sz="1600">
              <a:solidFill>
                <a:srgbClr val="073763"/>
              </a:solidFill>
            </a:endParaRPr>
          </a:p>
        </p:txBody>
      </p:sp>
      <p:pic>
        <p:nvPicPr>
          <p:cNvPr id="75" name="Google Shape;75;p14"/>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District Priorities - Continued</a:t>
            </a:r>
            <a:endParaRPr/>
          </a:p>
        </p:txBody>
      </p:sp>
      <p:sp>
        <p:nvSpPr>
          <p:cNvPr id="81" name="Google Shape;81;p15"/>
          <p:cNvSpPr txBox="1">
            <a:spLocks noGrp="1"/>
          </p:cNvSpPr>
          <p:nvPr>
            <p:ph type="body" idx="1"/>
          </p:nvPr>
        </p:nvSpPr>
        <p:spPr>
          <a:xfrm>
            <a:off x="471900" y="1764792"/>
            <a:ext cx="8222100" cy="28818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73763"/>
              </a:buClr>
              <a:buSzPts val="1600"/>
              <a:buChar char="●"/>
            </a:pPr>
            <a:r>
              <a:rPr lang="en" sz="1600">
                <a:solidFill>
                  <a:srgbClr val="073763"/>
                </a:solidFill>
              </a:rPr>
              <a:t>Add a second full-day four year old pre-kindergarten classroom</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Expand before and after school care for four year olds</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Prioritize student success by ensuring high quality curriculum and instruction that supports all student academic and social emotional needs</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Adopt and implement an English Language Arts curriculum PreK-7 aligned to the Massachusetts State Standards</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Pilot new Spanish curriculum for grades 7-12</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Refine our multi-year Curriculum Review Cycle for all content areas PreK-12</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Broaden use of Naviance 8-12 to support a comprehensive school guidance program</a:t>
            </a:r>
            <a:endParaRPr sz="1600">
              <a:solidFill>
                <a:srgbClr val="073763"/>
              </a:solidFill>
            </a:endParaRPr>
          </a:p>
        </p:txBody>
      </p:sp>
      <p:pic>
        <p:nvPicPr>
          <p:cNvPr id="82" name="Google Shape;82;p15"/>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District Priorities - Continued</a:t>
            </a:r>
            <a:endParaRPr/>
          </a:p>
        </p:txBody>
      </p:sp>
      <p:sp>
        <p:nvSpPr>
          <p:cNvPr id="88" name="Google Shape;88;p16"/>
          <p:cNvSpPr txBox="1">
            <a:spLocks noGrp="1"/>
          </p:cNvSpPr>
          <p:nvPr>
            <p:ph type="body" idx="1"/>
          </p:nvPr>
        </p:nvSpPr>
        <p:spPr>
          <a:xfrm>
            <a:off x="471900" y="1768750"/>
            <a:ext cx="8222100" cy="35007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rgbClr val="073763"/>
              </a:buClr>
              <a:buSzPts val="1600"/>
              <a:buChar char="●"/>
            </a:pPr>
            <a:r>
              <a:rPr lang="en" sz="1600">
                <a:solidFill>
                  <a:srgbClr val="073763"/>
                </a:solidFill>
              </a:rPr>
              <a:t>Increase and diversify course catalog of electives</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Provide professional development time for staff to continue curriculum mapping on the Chalk Curriculum Platform, focusing on the analytics for alignment to Massachusetts State Standards as well as vertical and horizontal articulation</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Continue our commitment to being a data-driven school district using District Benchmark software for ELA, Math &amp; Science</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Maintain two curriculum leaders at Hull High School for leadership and support in ELA/History and Math/Science</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Emphasize our comprehensive, highly-effective, and robust student focused in-house special education programs</a:t>
            </a:r>
            <a:endParaRPr sz="1600">
              <a:solidFill>
                <a:srgbClr val="073763"/>
              </a:solidFill>
            </a:endParaRPr>
          </a:p>
          <a:p>
            <a:pPr marL="457200" lvl="0" indent="-330200" algn="l" rtl="0">
              <a:spcBef>
                <a:spcPts val="0"/>
              </a:spcBef>
              <a:spcAft>
                <a:spcPts val="0"/>
              </a:spcAft>
              <a:buClr>
                <a:srgbClr val="073763"/>
              </a:buClr>
              <a:buSzPts val="1600"/>
              <a:buChar char="●"/>
            </a:pPr>
            <a:r>
              <a:rPr lang="en" sz="1600">
                <a:solidFill>
                  <a:srgbClr val="073763"/>
                </a:solidFill>
              </a:rPr>
              <a:t>Invest in technology and safe, well maintained facilities to create an environment for success in teaching and learning</a:t>
            </a:r>
            <a:endParaRPr sz="1600">
              <a:solidFill>
                <a:srgbClr val="073763"/>
              </a:solidFill>
            </a:endParaRPr>
          </a:p>
        </p:txBody>
      </p:sp>
      <p:pic>
        <p:nvPicPr>
          <p:cNvPr id="89" name="Google Shape;89;p16"/>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Sources of Funds</a:t>
            </a:r>
            <a:endParaRPr/>
          </a:p>
        </p:txBody>
      </p:sp>
      <p:sp>
        <p:nvSpPr>
          <p:cNvPr id="95" name="Google Shape;95;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73763"/>
              </a:buClr>
              <a:buSzPts val="1800"/>
              <a:buChar char="●"/>
            </a:pPr>
            <a:r>
              <a:rPr lang="en">
                <a:solidFill>
                  <a:srgbClr val="073763"/>
                </a:solidFill>
              </a:rPr>
              <a:t>Chapter 70 and Town Appropriation</a:t>
            </a:r>
            <a:endParaRPr>
              <a:solidFill>
                <a:srgbClr val="073763"/>
              </a:solidFill>
            </a:endParaRPr>
          </a:p>
          <a:p>
            <a:pPr marL="457200" lvl="0" indent="-342900" algn="l" rtl="0">
              <a:spcBef>
                <a:spcPts val="0"/>
              </a:spcBef>
              <a:spcAft>
                <a:spcPts val="0"/>
              </a:spcAft>
              <a:buClr>
                <a:srgbClr val="073763"/>
              </a:buClr>
              <a:buSzPts val="1800"/>
              <a:buChar char="●"/>
            </a:pPr>
            <a:r>
              <a:rPr lang="en">
                <a:solidFill>
                  <a:srgbClr val="073763"/>
                </a:solidFill>
              </a:rPr>
              <a:t>Revolving Funds</a:t>
            </a:r>
            <a:endParaRPr>
              <a:solidFill>
                <a:srgbClr val="073763"/>
              </a:solidFill>
            </a:endParaRPr>
          </a:p>
          <a:p>
            <a:pPr marL="457200" lvl="0" indent="-342900" algn="l" rtl="0">
              <a:spcBef>
                <a:spcPts val="0"/>
              </a:spcBef>
              <a:spcAft>
                <a:spcPts val="0"/>
              </a:spcAft>
              <a:buClr>
                <a:srgbClr val="073763"/>
              </a:buClr>
              <a:buSzPts val="1800"/>
              <a:buChar char="●"/>
            </a:pPr>
            <a:r>
              <a:rPr lang="en">
                <a:solidFill>
                  <a:srgbClr val="073763"/>
                </a:solidFill>
              </a:rPr>
              <a:t>Federal and State Grant Funds</a:t>
            </a:r>
            <a:endParaRPr>
              <a:solidFill>
                <a:srgbClr val="073763"/>
              </a:solidFill>
            </a:endParaRPr>
          </a:p>
          <a:p>
            <a:pPr marL="457200" lvl="0" indent="-342900" algn="l" rtl="0">
              <a:spcBef>
                <a:spcPts val="0"/>
              </a:spcBef>
              <a:spcAft>
                <a:spcPts val="0"/>
              </a:spcAft>
              <a:buClr>
                <a:srgbClr val="073763"/>
              </a:buClr>
              <a:buSzPts val="1800"/>
              <a:buChar char="●"/>
            </a:pPr>
            <a:r>
              <a:rPr lang="en">
                <a:solidFill>
                  <a:srgbClr val="073763"/>
                </a:solidFill>
              </a:rPr>
              <a:t>Special Education Circuit Breaker reimbursement </a:t>
            </a:r>
            <a:endParaRPr>
              <a:solidFill>
                <a:srgbClr val="073763"/>
              </a:solidFill>
            </a:endParaRPr>
          </a:p>
        </p:txBody>
      </p:sp>
      <p:pic>
        <p:nvPicPr>
          <p:cNvPr id="96" name="Google Shape;96;p17"/>
          <p:cNvPicPr preferRelativeResize="0"/>
          <p:nvPr/>
        </p:nvPicPr>
        <p:blipFill>
          <a:blip r:embed="rId3">
            <a:alphaModFix/>
          </a:blip>
          <a:stretch>
            <a:fillRect/>
          </a:stretch>
        </p:blipFill>
        <p:spPr>
          <a:xfrm>
            <a:off x="7522413" y="362113"/>
            <a:ext cx="1171575" cy="923925"/>
          </a:xfrm>
          <a:prstGeom prst="rect">
            <a:avLst/>
          </a:prstGeom>
          <a:noFill/>
          <a:ln>
            <a:noFill/>
          </a:ln>
        </p:spPr>
      </p:pic>
      <p:pic>
        <p:nvPicPr>
          <p:cNvPr id="97" name="Google Shape;97;p17"/>
          <p:cNvPicPr preferRelativeResize="0"/>
          <p:nvPr/>
        </p:nvPicPr>
        <p:blipFill>
          <a:blip r:embed="rId4">
            <a:alphaModFix/>
          </a:blip>
          <a:stretch>
            <a:fillRect/>
          </a:stretch>
        </p:blipFill>
        <p:spPr>
          <a:xfrm>
            <a:off x="1649450" y="3226300"/>
            <a:ext cx="5978949" cy="180275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Esser Funds</a:t>
            </a:r>
            <a:endParaRPr/>
          </a:p>
        </p:txBody>
      </p:sp>
      <p:sp>
        <p:nvSpPr>
          <p:cNvPr id="103" name="Google Shape;103;p18"/>
          <p:cNvSpPr txBox="1">
            <a:spLocks noGrp="1"/>
          </p:cNvSpPr>
          <p:nvPr>
            <p:ph type="body" idx="1"/>
          </p:nvPr>
        </p:nvSpPr>
        <p:spPr>
          <a:xfrm>
            <a:off x="471900" y="1764801"/>
            <a:ext cx="8222100" cy="3166500"/>
          </a:xfrm>
          <a:prstGeom prst="rect">
            <a:avLst/>
          </a:prstGeom>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rgbClr val="073763"/>
              </a:buClr>
              <a:buSzPts val="1400"/>
              <a:buChar char="●"/>
            </a:pPr>
            <a:r>
              <a:rPr lang="en" sz="1400" b="1">
                <a:solidFill>
                  <a:srgbClr val="073763"/>
                </a:solidFill>
              </a:rPr>
              <a:t>Emergency funding to address the COVID-19 Pandemic</a:t>
            </a:r>
            <a:endParaRPr sz="1400" b="1">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Funds to support three main areas, Academics, Social-Emotional needs, and Operations</a:t>
            </a:r>
            <a:endParaRPr sz="13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Address the academic, social, emotional, and mental health needs of students</a:t>
            </a:r>
            <a:endParaRPr sz="13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20% of ESSER III funds must be used to address learning loss due to loss of instructional time</a:t>
            </a:r>
            <a:endParaRPr sz="13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Address the disproportionate impact of COVID-19 on underrepresented student subgroups</a:t>
            </a:r>
            <a:endParaRPr sz="1300">
              <a:solidFill>
                <a:srgbClr val="073763"/>
              </a:solidFill>
            </a:endParaRPr>
          </a:p>
          <a:p>
            <a:pPr marL="457200" lvl="0" indent="-317500" algn="l" rtl="0">
              <a:lnSpc>
                <a:spcPct val="100000"/>
              </a:lnSpc>
              <a:spcBef>
                <a:spcPts val="1000"/>
              </a:spcBef>
              <a:spcAft>
                <a:spcPts val="0"/>
              </a:spcAft>
              <a:buClr>
                <a:srgbClr val="073763"/>
              </a:buClr>
              <a:buSzPts val="1400"/>
              <a:buChar char="●"/>
            </a:pPr>
            <a:r>
              <a:rPr lang="en" sz="1400" b="1">
                <a:solidFill>
                  <a:srgbClr val="073763"/>
                </a:solidFill>
              </a:rPr>
              <a:t>ESSER I - The Coronavirus Aid, Relief, and Economic Security Cares Act (CARES)</a:t>
            </a:r>
            <a:r>
              <a:rPr lang="en" sz="1400">
                <a:solidFill>
                  <a:srgbClr val="073763"/>
                </a:solidFill>
              </a:rPr>
              <a:t>  </a:t>
            </a:r>
            <a:endParaRPr sz="14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Signed into law March 27, 2020</a:t>
            </a:r>
            <a:endParaRPr sz="13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$122,779</a:t>
            </a:r>
            <a:endParaRPr sz="1300">
              <a:solidFill>
                <a:srgbClr val="073763"/>
              </a:solidFill>
            </a:endParaRPr>
          </a:p>
          <a:p>
            <a:pPr marL="457200" lvl="0" indent="-317500" algn="l" rtl="0">
              <a:lnSpc>
                <a:spcPct val="100000"/>
              </a:lnSpc>
              <a:spcBef>
                <a:spcPts val="1000"/>
              </a:spcBef>
              <a:spcAft>
                <a:spcPts val="0"/>
              </a:spcAft>
              <a:buClr>
                <a:srgbClr val="073763"/>
              </a:buClr>
              <a:buSzPts val="1400"/>
              <a:buChar char="●"/>
            </a:pPr>
            <a:r>
              <a:rPr lang="en" sz="1400" b="1">
                <a:solidFill>
                  <a:srgbClr val="073763"/>
                </a:solidFill>
              </a:rPr>
              <a:t>ESSER II - Coronavirus Response and Relief Supplemental Appropriations Act (CRRSA)</a:t>
            </a:r>
            <a:endParaRPr sz="1400" b="1">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Signed into law December 27, 2020</a:t>
            </a:r>
            <a:endParaRPr sz="13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$422,179</a:t>
            </a:r>
            <a:endParaRPr sz="1300">
              <a:solidFill>
                <a:srgbClr val="073763"/>
              </a:solidFill>
            </a:endParaRPr>
          </a:p>
          <a:p>
            <a:pPr marL="457200" lvl="0" indent="-317500" algn="l" rtl="0">
              <a:lnSpc>
                <a:spcPct val="100000"/>
              </a:lnSpc>
              <a:spcBef>
                <a:spcPts val="1000"/>
              </a:spcBef>
              <a:spcAft>
                <a:spcPts val="0"/>
              </a:spcAft>
              <a:buClr>
                <a:srgbClr val="073763"/>
              </a:buClr>
              <a:buSzPts val="1400"/>
              <a:buChar char="●"/>
            </a:pPr>
            <a:r>
              <a:rPr lang="en" sz="1400" b="1">
                <a:solidFill>
                  <a:srgbClr val="073763"/>
                </a:solidFill>
              </a:rPr>
              <a:t>ESSER III - American Rescue Plan Act (ARP)</a:t>
            </a:r>
            <a:r>
              <a:rPr lang="en" sz="1400">
                <a:solidFill>
                  <a:srgbClr val="073763"/>
                </a:solidFill>
              </a:rPr>
              <a:t> </a:t>
            </a:r>
            <a:endParaRPr sz="1400">
              <a:solidFill>
                <a:srgbClr val="073763"/>
              </a:solidFill>
            </a:endParaRPr>
          </a:p>
          <a:p>
            <a:pPr marL="1028700" lvl="1" indent="-311150" algn="l" rtl="0">
              <a:lnSpc>
                <a:spcPct val="100000"/>
              </a:lnSpc>
              <a:spcBef>
                <a:spcPts val="0"/>
              </a:spcBef>
              <a:spcAft>
                <a:spcPts val="0"/>
              </a:spcAft>
              <a:buClr>
                <a:srgbClr val="073763"/>
              </a:buClr>
              <a:buSzPts val="1300"/>
              <a:buChar char="○"/>
            </a:pPr>
            <a:r>
              <a:rPr lang="en" sz="1300">
                <a:solidFill>
                  <a:srgbClr val="073763"/>
                </a:solidFill>
              </a:rPr>
              <a:t>Signed into law March 11, 2021</a:t>
            </a:r>
            <a:endParaRPr sz="1300">
              <a:solidFill>
                <a:srgbClr val="073763"/>
              </a:solidFill>
            </a:endParaRPr>
          </a:p>
          <a:p>
            <a:pPr marL="1028700" lvl="1" indent="-311150" algn="l" rtl="0">
              <a:lnSpc>
                <a:spcPct val="100000"/>
              </a:lnSpc>
              <a:spcBef>
                <a:spcPts val="0"/>
              </a:spcBef>
              <a:spcAft>
                <a:spcPts val="1000"/>
              </a:spcAft>
              <a:buClr>
                <a:srgbClr val="073763"/>
              </a:buClr>
              <a:buSzPts val="1300"/>
              <a:buChar char="○"/>
            </a:pPr>
            <a:r>
              <a:rPr lang="en" sz="1300">
                <a:solidFill>
                  <a:srgbClr val="073763"/>
                </a:solidFill>
              </a:rPr>
              <a:t>$962,051</a:t>
            </a:r>
            <a:endParaRPr sz="1300">
              <a:solidFill>
                <a:srgbClr val="073763"/>
              </a:solidFill>
            </a:endParaRPr>
          </a:p>
        </p:txBody>
      </p:sp>
      <p:pic>
        <p:nvPicPr>
          <p:cNvPr id="104" name="Google Shape;104;p18"/>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Esser Funds</a:t>
            </a:r>
            <a:endParaRPr/>
          </a:p>
        </p:txBody>
      </p:sp>
      <p:sp>
        <p:nvSpPr>
          <p:cNvPr id="110" name="Google Shape;110;p19"/>
          <p:cNvSpPr txBox="1">
            <a:spLocks noGrp="1"/>
          </p:cNvSpPr>
          <p:nvPr>
            <p:ph type="body" idx="1"/>
          </p:nvPr>
        </p:nvSpPr>
        <p:spPr>
          <a:xfrm>
            <a:off x="471900" y="1766675"/>
            <a:ext cx="8222100" cy="3224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u="sng" dirty="0">
                <a:solidFill>
                  <a:srgbClr val="073763"/>
                </a:solidFill>
              </a:rPr>
              <a:t>Curriculum/Learning Loss/Accelerating </a:t>
            </a:r>
            <a:r>
              <a:rPr lang="en" b="1" u="sng" dirty="0" smtClean="0">
                <a:solidFill>
                  <a:srgbClr val="073763"/>
                </a:solidFill>
              </a:rPr>
              <a:t>Learning</a:t>
            </a:r>
            <a:r>
              <a:rPr lang="en" b="1" dirty="0" smtClean="0">
                <a:solidFill>
                  <a:srgbClr val="073763"/>
                </a:solidFill>
              </a:rPr>
              <a:t>		</a:t>
            </a:r>
            <a:r>
              <a:rPr lang="en" b="1" u="sng" dirty="0" smtClean="0">
                <a:solidFill>
                  <a:srgbClr val="073763"/>
                </a:solidFill>
              </a:rPr>
              <a:t>$982,591</a:t>
            </a:r>
            <a:endParaRPr b="1" u="sng" dirty="0">
              <a:solidFill>
                <a:srgbClr val="073763"/>
              </a:solidFill>
            </a:endParaRPr>
          </a:p>
          <a:p>
            <a:pPr marL="457200" lvl="0" indent="-317500" algn="l" rtl="0">
              <a:lnSpc>
                <a:spcPct val="100000"/>
              </a:lnSpc>
              <a:spcBef>
                <a:spcPts val="500"/>
              </a:spcBef>
              <a:spcAft>
                <a:spcPts val="0"/>
              </a:spcAft>
              <a:buClr>
                <a:srgbClr val="073763"/>
              </a:buClr>
              <a:buSzPts val="1400"/>
              <a:buChar char="●"/>
            </a:pPr>
            <a:r>
              <a:rPr lang="en" sz="1400" dirty="0">
                <a:solidFill>
                  <a:srgbClr val="073763"/>
                </a:solidFill>
              </a:rPr>
              <a:t>Jacobs School Staff to ensure small class size FY22-24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Building based substitutes to provide consistent coverage FY22-24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Middle School scheduling consult and increase art .34 FY22</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.8 PreK paraprofessional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High School instructional leaders ELA/History and Math/Science FY22-24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IXL Math Subscription FY23-25</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Jacobs School ELA Curriculum</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Middle School Social Studies Curriculum FY23</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Galileo student assessment license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Curriculum Map platform CHALK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Math interventionist K-5 (.5)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Jacobs School PreK .5 FY24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Jacobs School Library consultation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SMART panels FY23-24</a:t>
            </a:r>
            <a:endParaRPr sz="1400" dirty="0">
              <a:solidFill>
                <a:srgbClr val="073763"/>
              </a:solidFill>
            </a:endParaRPr>
          </a:p>
        </p:txBody>
      </p:sp>
      <p:pic>
        <p:nvPicPr>
          <p:cNvPr id="111" name="Google Shape;111;p19"/>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Esser Funds</a:t>
            </a:r>
            <a:endParaRPr/>
          </a:p>
        </p:txBody>
      </p:sp>
      <p:sp>
        <p:nvSpPr>
          <p:cNvPr id="117" name="Google Shape;117;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u="sng" dirty="0">
                <a:solidFill>
                  <a:srgbClr val="073763"/>
                </a:solidFill>
              </a:rPr>
              <a:t>Social Emotional Learning/Mental Health</a:t>
            </a:r>
            <a:r>
              <a:rPr lang="en" b="1" dirty="0">
                <a:solidFill>
                  <a:srgbClr val="073763"/>
                </a:solidFill>
              </a:rPr>
              <a:t>			</a:t>
            </a:r>
            <a:r>
              <a:rPr lang="en" b="1" u="sng" dirty="0">
                <a:solidFill>
                  <a:srgbClr val="073763"/>
                </a:solidFill>
              </a:rPr>
              <a:t>$279,206</a:t>
            </a:r>
            <a:endParaRPr b="1" u="sng" dirty="0">
              <a:solidFill>
                <a:srgbClr val="073763"/>
              </a:solidFill>
            </a:endParaRPr>
          </a:p>
          <a:p>
            <a:pPr marL="457200" lvl="0" indent="-317500" algn="l" rtl="0">
              <a:lnSpc>
                <a:spcPct val="100000"/>
              </a:lnSpc>
              <a:spcBef>
                <a:spcPts val="500"/>
              </a:spcBef>
              <a:spcAft>
                <a:spcPts val="0"/>
              </a:spcAft>
              <a:buClr>
                <a:srgbClr val="073763"/>
              </a:buClr>
              <a:buSzPts val="1400"/>
              <a:buChar char="●"/>
            </a:pPr>
            <a:r>
              <a:rPr lang="en" sz="1400" dirty="0">
                <a:solidFill>
                  <a:srgbClr val="073763"/>
                </a:solidFill>
              </a:rPr>
              <a:t>Intramural track program grades 6 &amp; 7 FY22-24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Scholarships to summer recreation program FY21-24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Improvements to High School fitness center FY22</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Increased hours of athletic trainer FY23</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High School picnic tables for outdoor dining in the courtyard FY22</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Nature’s Classroom grade 6 FY22-24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Theatre equipment upgrades FY24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Middle School grade 7 Rowing Program FY23-24</a:t>
            </a:r>
            <a:endParaRPr sz="1400" dirty="0">
              <a:solidFill>
                <a:srgbClr val="073763"/>
              </a:solidFill>
            </a:endParaRPr>
          </a:p>
        </p:txBody>
      </p:sp>
      <p:pic>
        <p:nvPicPr>
          <p:cNvPr id="118" name="Google Shape;118;p20"/>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460950" y="5183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Esser Funds</a:t>
            </a:r>
            <a:endParaRPr/>
          </a:p>
        </p:txBody>
      </p:sp>
      <p:sp>
        <p:nvSpPr>
          <p:cNvPr id="124" name="Google Shape;124;p2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u="sng" dirty="0">
                <a:solidFill>
                  <a:srgbClr val="073763"/>
                </a:solidFill>
              </a:rPr>
              <a:t>Diversity, Equity, and Inclusion</a:t>
            </a:r>
            <a:r>
              <a:rPr lang="en" b="1" dirty="0">
                <a:solidFill>
                  <a:srgbClr val="073763"/>
                </a:solidFill>
              </a:rPr>
              <a:t>				</a:t>
            </a:r>
            <a:r>
              <a:rPr lang="en" b="1" u="sng" dirty="0">
                <a:solidFill>
                  <a:srgbClr val="073763"/>
                </a:solidFill>
              </a:rPr>
              <a:t>$115,026</a:t>
            </a:r>
            <a:endParaRPr b="1" u="sng" dirty="0">
              <a:solidFill>
                <a:srgbClr val="073763"/>
              </a:solidFill>
            </a:endParaRPr>
          </a:p>
          <a:p>
            <a:pPr marL="457200" lvl="0" indent="-317500" algn="l" rtl="0">
              <a:lnSpc>
                <a:spcPct val="100000"/>
              </a:lnSpc>
              <a:spcBef>
                <a:spcPts val="500"/>
              </a:spcBef>
              <a:spcAft>
                <a:spcPts val="0"/>
              </a:spcAft>
              <a:buClr>
                <a:srgbClr val="073763"/>
              </a:buClr>
              <a:buSzPts val="1400"/>
              <a:buChar char="●"/>
            </a:pPr>
            <a:r>
              <a:rPr lang="en" sz="1400" dirty="0">
                <a:solidFill>
                  <a:srgbClr val="073763"/>
                </a:solidFill>
              </a:rPr>
              <a:t>Raising Multicultural Kids/Advocacy in Action Programs FY22-24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Differentiation PD/Stipends FY24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Gaming Technology E-Sports Program grades 8 - 12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Middle School Unified Sports Program with SSEC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Learning Walks FY24</a:t>
            </a:r>
            <a:endParaRPr sz="1400" dirty="0">
              <a:solidFill>
                <a:srgbClr val="073763"/>
              </a:solidFill>
            </a:endParaRPr>
          </a:p>
          <a:p>
            <a:pPr marL="0" lvl="0" indent="0" algn="l" rtl="0">
              <a:lnSpc>
                <a:spcPct val="100000"/>
              </a:lnSpc>
              <a:spcBef>
                <a:spcPts val="500"/>
              </a:spcBef>
              <a:spcAft>
                <a:spcPts val="0"/>
              </a:spcAft>
              <a:buNone/>
            </a:pPr>
            <a:r>
              <a:rPr lang="en" b="1" u="sng" dirty="0">
                <a:solidFill>
                  <a:srgbClr val="073763"/>
                </a:solidFill>
              </a:rPr>
              <a:t>Operations/Facilities/PPE COVID Testing</a:t>
            </a:r>
            <a:r>
              <a:rPr lang="en" b="1" dirty="0">
                <a:solidFill>
                  <a:srgbClr val="073763"/>
                </a:solidFill>
              </a:rPr>
              <a:t>			</a:t>
            </a:r>
            <a:r>
              <a:rPr lang="en" b="1" u="sng" dirty="0">
                <a:solidFill>
                  <a:srgbClr val="073763"/>
                </a:solidFill>
              </a:rPr>
              <a:t>$130,186</a:t>
            </a:r>
            <a:endParaRPr b="1" u="sng" dirty="0">
              <a:solidFill>
                <a:srgbClr val="073763"/>
              </a:solidFill>
            </a:endParaRPr>
          </a:p>
          <a:p>
            <a:pPr marL="457200" lvl="0" indent="-317500" algn="l" rtl="0">
              <a:lnSpc>
                <a:spcPct val="100000"/>
              </a:lnSpc>
              <a:spcBef>
                <a:spcPts val="500"/>
              </a:spcBef>
              <a:spcAft>
                <a:spcPts val="0"/>
              </a:spcAft>
              <a:buClr>
                <a:srgbClr val="073763"/>
              </a:buClr>
              <a:buSzPts val="1400"/>
              <a:buChar char="●"/>
            </a:pPr>
            <a:r>
              <a:rPr lang="en" sz="1400" dirty="0">
                <a:solidFill>
                  <a:srgbClr val="073763"/>
                </a:solidFill>
              </a:rPr>
              <a:t>Replace carpet in the main office and exhibition room at Hull High School FY22</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Replace Jacobs School food service steamer FY22</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Landscape Improvements FY23-24</a:t>
            </a:r>
            <a:endParaRPr sz="1400" dirty="0">
              <a:solidFill>
                <a:srgbClr val="073763"/>
              </a:solidFill>
            </a:endParaRPr>
          </a:p>
          <a:p>
            <a:pPr marL="457200" lvl="0" indent="-317500" algn="l" rtl="0">
              <a:lnSpc>
                <a:spcPct val="100000"/>
              </a:lnSpc>
              <a:spcBef>
                <a:spcPts val="0"/>
              </a:spcBef>
              <a:spcAft>
                <a:spcPts val="0"/>
              </a:spcAft>
              <a:buClr>
                <a:srgbClr val="073763"/>
              </a:buClr>
              <a:buSzPts val="1400"/>
              <a:buChar char="●"/>
            </a:pPr>
            <a:r>
              <a:rPr lang="en" sz="1400" dirty="0">
                <a:solidFill>
                  <a:srgbClr val="073763"/>
                </a:solidFill>
              </a:rPr>
              <a:t>Jacobs School Cafeteria Video Upgrade FY22</a:t>
            </a:r>
            <a:endParaRPr sz="1400" dirty="0">
              <a:solidFill>
                <a:srgbClr val="073763"/>
              </a:solidFill>
            </a:endParaRPr>
          </a:p>
        </p:txBody>
      </p:sp>
      <p:pic>
        <p:nvPicPr>
          <p:cNvPr id="125" name="Google Shape;125;p21"/>
          <p:cNvPicPr preferRelativeResize="0"/>
          <p:nvPr/>
        </p:nvPicPr>
        <p:blipFill>
          <a:blip r:embed="rId3">
            <a:alphaModFix/>
          </a:blip>
          <a:stretch>
            <a:fillRect/>
          </a:stretch>
        </p:blipFill>
        <p:spPr>
          <a:xfrm>
            <a:off x="7522413" y="362113"/>
            <a:ext cx="1171575" cy="9239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589</Words>
  <Application>Microsoft Office PowerPoint</Application>
  <PresentationFormat>On-screen Show (16:9)</PresentationFormat>
  <Paragraphs>143</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Roboto</vt:lpstr>
      <vt:lpstr>Material</vt:lpstr>
      <vt:lpstr>Hull Public Schools FY24 Budget Presentation</vt:lpstr>
      <vt:lpstr>District Priorities</vt:lpstr>
      <vt:lpstr>District Priorities - Continued</vt:lpstr>
      <vt:lpstr>District Priorities - Continued</vt:lpstr>
      <vt:lpstr>Sources of Funds</vt:lpstr>
      <vt:lpstr>Esser Funds</vt:lpstr>
      <vt:lpstr>Esser Funds</vt:lpstr>
      <vt:lpstr>Esser Funds</vt:lpstr>
      <vt:lpstr>Esser Funds</vt:lpstr>
      <vt:lpstr>Budget Comparison</vt:lpstr>
      <vt:lpstr>FY24 Budget By Major Category</vt:lpstr>
      <vt:lpstr>Upcoming Budget Discussions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Hull Public Schools FY24 Budget Presentation</dc:title>
  <dc:creator>Diane Saniuk</dc:creator>
  <cp:lastModifiedBy>Maggie Ollerhead</cp:lastModifiedBy>
  <cp:revision>2</cp:revision>
  <dcterms:modified xsi:type="dcterms:W3CDTF">2023-02-24T18:08:36Z</dcterms:modified>
</cp:coreProperties>
</file>